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06" r:id="rId69"/>
    <p:sldId id="335" r:id="rId70"/>
    <p:sldId id="336" r:id="rId71"/>
    <p:sldId id="337" r:id="rId72"/>
    <p:sldId id="338" r:id="rId73"/>
    <p:sldId id="339" r:id="rId74"/>
    <p:sldId id="340" r:id="rId75"/>
    <p:sldId id="341" r:id="rId76"/>
    <p:sldId id="348" r:id="rId77"/>
    <p:sldId id="342" r:id="rId78"/>
    <p:sldId id="343" r:id="rId79"/>
    <p:sldId id="344" r:id="rId80"/>
    <p:sldId id="345" r:id="rId81"/>
    <p:sldId id="346" r:id="rId82"/>
    <p:sldId id="347" r:id="rId83"/>
    <p:sldId id="349" r:id="rId84"/>
    <p:sldId id="350" r:id="rId85"/>
    <p:sldId id="352" r:id="rId86"/>
    <p:sldId id="296" r:id="rId87"/>
    <p:sldId id="311" r:id="rId88"/>
    <p:sldId id="320" r:id="rId89"/>
    <p:sldId id="321" r:id="rId90"/>
    <p:sldId id="32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58" d="100"/>
          <a:sy n="58" d="100"/>
        </p:scale>
        <p:origin x="90" y="16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3826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78409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8/4/2023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8/4/2023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www.analyticsvidhya.com/blog/2021/06/complete-guide-to-gradient-based-optimizers/"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68.png"/><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68.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 Optimization methods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Embedding dim,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163961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933" b="1" dirty="0">
                <a:solidFill>
                  <a:srgbClr val="D313AA"/>
                </a:solidFill>
                <a:latin typeface="Times New Roman"/>
                <a:cs typeface="Times New Roman"/>
              </a:rPr>
              <a:t>Hyperparameter </a:t>
            </a:r>
            <a:r>
              <a:rPr lang="en-US" sz="2933" b="1" dirty="0">
                <a:solidFill>
                  <a:srgbClr val="0070C0"/>
                </a:solidFill>
                <a:latin typeface="Times New Roman"/>
                <a:cs typeface="Times New Roman"/>
              </a:rPr>
              <a:t>vs. </a:t>
            </a:r>
            <a:r>
              <a:rPr lang="en-US" sz="2933" b="1" dirty="0">
                <a:solidFill>
                  <a:srgbClr val="D313AA"/>
                </a:solidFill>
                <a:latin typeface="Times New Roman"/>
                <a:cs typeface="Times New Roman"/>
              </a:rPr>
              <a:t>Hyperparameters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589504" y="1002197"/>
            <a:ext cx="11602496" cy="5216813"/>
          </a:xfrm>
          <a:prstGeom prst="rect">
            <a:avLst/>
          </a:prstGeom>
          <a:noFill/>
        </p:spPr>
        <p:txBody>
          <a:bodyPr wrap="square">
            <a:spAutoFit/>
          </a:bodyPr>
          <a:lstStyle/>
          <a:p>
            <a:pPr rtl="0">
              <a:spcBef>
                <a:spcPts val="0"/>
              </a:spcBef>
              <a:spcAft>
                <a:spcPts val="0"/>
              </a:spcAft>
            </a:pPr>
            <a:r>
              <a:rPr lang="en-US" sz="1800" b="1" i="0" u="none" strike="noStrike" dirty="0">
                <a:solidFill>
                  <a:srgbClr val="555555"/>
                </a:solidFill>
                <a:effectLst/>
                <a:latin typeface="Times New Roman" panose="02020603050405020304" pitchFamily="18" charset="0"/>
              </a:rPr>
              <a:t>In Machine Learning: </a:t>
            </a:r>
            <a:endParaRPr lang="en-US" b="0" dirty="0">
              <a:effectLst/>
            </a:endParaRPr>
          </a:p>
          <a:p>
            <a:pPr rtl="0" fontAlgn="base">
              <a:spcBef>
                <a:spcPts val="0"/>
              </a:spcBef>
              <a:spcAft>
                <a:spcPts val="0"/>
              </a:spcAft>
              <a:buFont typeface="Arial" panose="020B0604020202020204" pitchFamily="34" charset="0"/>
              <a:buChar char="•"/>
            </a:pPr>
            <a:br>
              <a:rPr lang="en-US" b="0" dirty="0">
                <a:effectLst/>
              </a:rPr>
            </a:br>
            <a:r>
              <a:rPr lang="en-US" sz="1800" b="1" i="0" u="none" strike="noStrike" dirty="0">
                <a:solidFill>
                  <a:srgbClr val="555555"/>
                </a:solidFill>
                <a:effectLst/>
                <a:latin typeface="Times New Roman" panose="02020603050405020304" pitchFamily="18" charset="0"/>
              </a:rPr>
              <a:t>Parameters</a:t>
            </a:r>
            <a:r>
              <a:rPr lang="en-US" sz="1800" b="0" i="0" u="none" strike="noStrike" dirty="0">
                <a:solidFill>
                  <a:srgbClr val="555555"/>
                </a:solidFill>
                <a:effectLst/>
                <a:latin typeface="Times New Roman" panose="02020603050405020304" pitchFamily="18" charset="0"/>
              </a:rPr>
              <a:t> are estimated from data </a:t>
            </a:r>
            <a:r>
              <a:rPr lang="en-US" sz="1800" b="1" i="0" u="none" strike="noStrike" dirty="0">
                <a:solidFill>
                  <a:srgbClr val="FF0000"/>
                </a:solidFill>
                <a:effectLst/>
                <a:latin typeface="Times New Roman" panose="02020603050405020304" pitchFamily="18" charset="0"/>
              </a:rPr>
              <a:t>automatically</a:t>
            </a:r>
            <a:r>
              <a:rPr lang="en-US" sz="1800" b="0" i="0" u="none" strike="noStrike" dirty="0">
                <a:solidFill>
                  <a:srgbClr val="555555"/>
                </a:solidFill>
                <a:effectLst/>
                <a:latin typeface="Times New Roman" panose="02020603050405020304" pitchFamily="18" charset="0"/>
              </a:rPr>
              <a:t>. (</a:t>
            </a:r>
            <a:r>
              <a:rPr lang="en-US" sz="1800" b="0" i="0" u="sng" strike="noStrike" dirty="0">
                <a:solidFill>
                  <a:srgbClr val="555555"/>
                </a:solidFill>
                <a:effectLst/>
                <a:latin typeface="Times New Roman" panose="02020603050405020304" pitchFamily="18" charset="0"/>
              </a:rPr>
              <a:t>dependent variable</a:t>
            </a:r>
            <a:r>
              <a:rPr lang="en-US" sz="1800" b="0" i="0" u="none" strike="noStrike" dirty="0">
                <a:solidFill>
                  <a:srgbClr val="555555"/>
                </a:solidFill>
                <a:effectLst/>
                <a:latin typeface="Times New Roman" panose="02020603050405020304" pitchFamily="18" charset="0"/>
              </a:rPr>
              <a:t>)</a:t>
            </a:r>
            <a:endParaRPr lang="en-US" sz="1800" b="0" i="0" u="none" strike="noStrike" dirty="0">
              <a:solidFill>
                <a:srgbClr val="555555"/>
              </a:solidFill>
              <a:effectLst/>
              <a:latin typeface="Arial" panose="020B0604020202020204" pitchFamily="34" charset="0"/>
            </a:endParaRPr>
          </a:p>
          <a:p>
            <a:pPr indent="457200" rtl="0">
              <a:spcBef>
                <a:spcPts val="0"/>
              </a:spcBef>
              <a:spcAft>
                <a:spcPts val="0"/>
              </a:spcAft>
            </a:pPr>
            <a:r>
              <a:rPr lang="en-US" sz="1800" b="0" i="0" u="none" strike="noStrike" dirty="0">
                <a:solidFill>
                  <a:srgbClr val="555555"/>
                </a:solidFill>
                <a:effectLst/>
                <a:latin typeface="Times New Roman" panose="02020603050405020304" pitchFamily="18" charset="0"/>
              </a:rPr>
              <a:t>Examples:</a:t>
            </a:r>
            <a:endParaRPr lang="en-US" b="0" dirty="0">
              <a:effectLst/>
            </a:endParaRP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Beta(s)                in   linear/logistic regression</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support vectors   in   SVM</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weights               in   NN</a:t>
            </a:r>
          </a:p>
          <a:p>
            <a:pPr rtl="0" fontAlgn="base">
              <a:spcBef>
                <a:spcPts val="0"/>
              </a:spcBef>
              <a:spcAft>
                <a:spcPts val="0"/>
              </a:spcAft>
              <a:buFont typeface="Arial" panose="020B0604020202020204" pitchFamily="34" charset="0"/>
              <a:buChar char="•"/>
            </a:pPr>
            <a:br>
              <a:rPr lang="en-US" b="0" dirty="0">
                <a:effectLst/>
              </a:rPr>
            </a:br>
            <a:r>
              <a:rPr lang="en-US" sz="1800" b="1" i="0" u="none" strike="noStrike" dirty="0">
                <a:solidFill>
                  <a:srgbClr val="555555"/>
                </a:solidFill>
                <a:effectLst/>
                <a:latin typeface="Times New Roman" panose="02020603050405020304" pitchFamily="18" charset="0"/>
              </a:rPr>
              <a:t>Hyperparameters</a:t>
            </a:r>
            <a:r>
              <a:rPr lang="en-US" sz="1800" b="0" i="0" u="none" strike="noStrike" dirty="0">
                <a:solidFill>
                  <a:srgbClr val="555555"/>
                </a:solidFill>
                <a:effectLst/>
                <a:latin typeface="Times New Roman" panose="02020603050405020304" pitchFamily="18" charset="0"/>
              </a:rPr>
              <a:t> are set </a:t>
            </a:r>
            <a:r>
              <a:rPr lang="en-US" sz="1800" b="1" i="0" u="none" strike="noStrike" dirty="0">
                <a:solidFill>
                  <a:srgbClr val="0000FF"/>
                </a:solidFill>
                <a:effectLst/>
                <a:latin typeface="Times New Roman" panose="02020603050405020304" pitchFamily="18" charset="0"/>
              </a:rPr>
              <a:t>manually</a:t>
            </a:r>
            <a:r>
              <a:rPr lang="en-US" sz="1800" b="0" i="0" u="none" strike="noStrike" dirty="0">
                <a:solidFill>
                  <a:srgbClr val="0000FF"/>
                </a:solidFill>
                <a:effectLst/>
                <a:latin typeface="Times New Roman" panose="02020603050405020304" pitchFamily="18" charset="0"/>
              </a:rPr>
              <a:t> </a:t>
            </a:r>
            <a:r>
              <a:rPr lang="en-US" sz="1800" b="0" i="0" u="none" strike="noStrike" dirty="0">
                <a:solidFill>
                  <a:srgbClr val="555555"/>
                </a:solidFill>
                <a:effectLst/>
                <a:latin typeface="Times New Roman" panose="02020603050405020304" pitchFamily="18" charset="0"/>
              </a:rPr>
              <a:t>and are used in processes to help estimate model parameters. (</a:t>
            </a:r>
            <a:r>
              <a:rPr lang="en-US" sz="1800" b="0" i="0" u="sng" strike="noStrike" dirty="0">
                <a:solidFill>
                  <a:srgbClr val="555555"/>
                </a:solidFill>
                <a:effectLst/>
                <a:latin typeface="Times New Roman" panose="02020603050405020304" pitchFamily="18" charset="0"/>
              </a:rPr>
              <a:t>independent variable</a:t>
            </a:r>
            <a:r>
              <a:rPr lang="en-US" sz="1800" b="0" i="0" u="none" strike="noStrike" dirty="0">
                <a:solidFill>
                  <a:srgbClr val="555555"/>
                </a:solidFill>
                <a:effectLst/>
                <a:latin typeface="Times New Roman" panose="02020603050405020304" pitchFamily="18" charset="0"/>
              </a:rPr>
              <a:t>)</a:t>
            </a:r>
            <a:endParaRPr lang="en-US" sz="1800" b="0" i="0" u="none" strike="noStrike" dirty="0">
              <a:solidFill>
                <a:srgbClr val="555555"/>
              </a:solidFill>
              <a:effectLst/>
              <a:latin typeface="Arial" panose="020B0604020202020204" pitchFamily="34" charset="0"/>
            </a:endParaRPr>
          </a:p>
          <a:p>
            <a:pPr indent="457200" rtl="0">
              <a:spcBef>
                <a:spcPts val="0"/>
              </a:spcBef>
              <a:spcAft>
                <a:spcPts val="0"/>
              </a:spcAft>
            </a:pPr>
            <a:r>
              <a:rPr lang="en-US" sz="1800" b="0" i="0" u="none" strike="noStrike" dirty="0">
                <a:solidFill>
                  <a:srgbClr val="555555"/>
                </a:solidFill>
                <a:effectLst/>
                <a:latin typeface="Times New Roman" panose="02020603050405020304" pitchFamily="18" charset="0"/>
              </a:rPr>
              <a:t>Examples:</a:t>
            </a:r>
            <a:endParaRPr lang="en-US" b="0" dirty="0">
              <a:effectLst/>
            </a:endParaRP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k                     in   KNN</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C and sigma   in   SVM</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learning rate   in   NN</a:t>
            </a: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Do not confuse this nominal similarity:</a:t>
            </a:r>
            <a:endParaRPr lang="en-US" b="0" dirty="0">
              <a:effectLst/>
            </a:endParaRP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In Statistics</a:t>
            </a:r>
            <a:r>
              <a:rPr lang="en-US" sz="1500" b="0" i="0" u="none" strike="noStrike" dirty="0">
                <a:solidFill>
                  <a:srgbClr val="555555"/>
                </a:solidFill>
                <a:effectLst/>
                <a:latin typeface="Arial" panose="020B0604020202020204" pitchFamily="34" charset="0"/>
              </a:rPr>
              <a:t>: Like the Gaussian distribution parameters (mean (</a:t>
            </a:r>
            <a:r>
              <a:rPr lang="en-US" sz="1500" b="0" i="1" u="none" strike="noStrike" dirty="0">
                <a:solidFill>
                  <a:srgbClr val="555555"/>
                </a:solidFill>
                <a:effectLst/>
                <a:latin typeface="Arial" panose="020B0604020202020204" pitchFamily="34" charset="0"/>
              </a:rPr>
              <a:t>mu</a:t>
            </a:r>
            <a:r>
              <a:rPr lang="en-US" sz="1500" b="0" i="0" u="none" strike="noStrike" dirty="0">
                <a:solidFill>
                  <a:srgbClr val="555555"/>
                </a:solidFill>
                <a:effectLst/>
                <a:latin typeface="Arial" panose="020B0604020202020204" pitchFamily="34" charset="0"/>
              </a:rPr>
              <a:t>) and standard deviation (</a:t>
            </a:r>
            <a:r>
              <a:rPr lang="en-US" sz="1500" b="0" i="1" u="none" strike="noStrike" dirty="0">
                <a:solidFill>
                  <a:srgbClr val="555555"/>
                </a:solidFill>
                <a:effectLst/>
                <a:latin typeface="Arial" panose="020B0604020202020204" pitchFamily="34" charset="0"/>
              </a:rPr>
              <a:t>sigma</a:t>
            </a:r>
            <a:r>
              <a:rPr lang="en-US" sz="1500" b="0" i="0" u="none" strike="noStrike" dirty="0">
                <a:solidFill>
                  <a:srgbClr val="555555"/>
                </a:solidFill>
                <a:effectLst/>
                <a:latin typeface="Arial" panose="020B0604020202020204" pitchFamily="34" charset="0"/>
              </a:rPr>
              <a:t>)). </a:t>
            </a:r>
            <a:endParaRPr lang="en-US" b="0" dirty="0">
              <a:effectLst/>
            </a:endParaRP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In Programming</a:t>
            </a:r>
            <a:r>
              <a:rPr lang="en-US" sz="1500" b="0" i="0" u="none" strike="noStrike" dirty="0">
                <a:solidFill>
                  <a:srgbClr val="555555"/>
                </a:solidFill>
                <a:effectLst/>
                <a:latin typeface="Arial" panose="020B0604020202020204" pitchFamily="34" charset="0"/>
              </a:rPr>
              <a:t>: You may pass a parameter to a function. </a:t>
            </a:r>
            <a:endParaRPr lang="en-US" b="0" dirty="0">
              <a:effectLst/>
            </a:endParaRPr>
          </a:p>
        </p:txBody>
      </p:sp>
      <p:sp>
        <p:nvSpPr>
          <p:cNvPr id="6" name="TextBox 5">
            <a:extLst>
              <a:ext uri="{FF2B5EF4-FFF2-40B4-BE49-F238E27FC236}">
                <a16:creationId xmlns:a16="http://schemas.microsoft.com/office/drawing/2014/main" id="{546659F8-60CD-7AA4-8338-9E48C7AC3360}"/>
              </a:ext>
            </a:extLst>
          </p:cNvPr>
          <p:cNvSpPr txBox="1"/>
          <p:nvPr/>
        </p:nvSpPr>
        <p:spPr>
          <a:xfrm>
            <a:off x="409574" y="6353175"/>
            <a:ext cx="11663757" cy="1077218"/>
          </a:xfrm>
          <a:prstGeom prst="rect">
            <a:avLst/>
          </a:prstGeom>
          <a:noFill/>
        </p:spPr>
        <p:txBody>
          <a:bodyPr wrap="square">
            <a:spAutoFit/>
          </a:bodyPr>
          <a:lstStyle/>
          <a:p>
            <a:pPr rtl="0">
              <a:spcBef>
                <a:spcPts val="0"/>
              </a:spcBef>
              <a:spcAft>
                <a:spcPts val="0"/>
              </a:spcAft>
            </a:pPr>
            <a:r>
              <a:rPr lang="en-US" sz="2800" b="0" i="0" u="none" strike="noStrike" dirty="0">
                <a:solidFill>
                  <a:srgbClr val="000000"/>
                </a:solidFill>
                <a:effectLst/>
                <a:latin typeface="Times New Roman" panose="02020603050405020304" pitchFamily="18" charset="0"/>
              </a:rPr>
              <a:t>Ref: </a:t>
            </a:r>
            <a:r>
              <a:rPr lang="en-US" sz="1800" b="0" i="0" u="sng" strike="noStrike" dirty="0">
                <a:solidFill>
                  <a:srgbClr val="0000FF"/>
                </a:solidFill>
                <a:effectLst/>
                <a:latin typeface="Arial" panose="020B0604020202020204" pitchFamily="34" charset="0"/>
                <a:hlinkClick r:id="rId4"/>
              </a:rPr>
              <a:t>https://machinelearningmastery.com/difference-between-a-parameter-and-a-hyperparameter/</a:t>
            </a:r>
            <a:r>
              <a:rPr lang="en-US" sz="1800" b="0" i="0" u="none" strike="noStrike" dirty="0">
                <a:solidFill>
                  <a:srgbClr val="000000"/>
                </a:solidFill>
                <a:effectLst/>
                <a:latin typeface="Arial" panose="020B0604020202020204" pitchFamily="34" charset="0"/>
              </a:rPr>
              <a:t>  </a:t>
            </a:r>
            <a:r>
              <a:rPr lang="en-US" sz="2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3619389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Hyperparameters in neural networks</a:t>
            </a:r>
            <a:endParaRPr lang="en-US"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921870"/>
            <a:ext cx="8192546" cy="26634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15346" y="2858883"/>
            <a:ext cx="5666329" cy="3908762"/>
          </a:xfrm>
          <a:prstGeom prst="rect">
            <a:avLst/>
          </a:prstGeom>
          <a:noFill/>
        </p:spPr>
        <p:txBody>
          <a:bodyPr wrap="square">
            <a:spAutoFit/>
          </a:bodyPr>
          <a:lstStyle/>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Batch size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3D3D3D"/>
                </a:solidFill>
                <a:effectLst/>
                <a:latin typeface="Times New Roman" panose="02020603050405020304" pitchFamily="18" charset="0"/>
              </a:rPr>
              <a:t> The number of training examples utilized in one </a:t>
            </a:r>
            <a:r>
              <a:rPr lang="en-US" sz="1800" b="1" i="0" u="none" strike="noStrike" dirty="0">
                <a:solidFill>
                  <a:srgbClr val="41699B"/>
                </a:solidFill>
                <a:effectLst/>
                <a:latin typeface="Times New Roman" panose="02020603050405020304" pitchFamily="18" charset="0"/>
                <a:hlinkClick r:id="rId5"/>
              </a:rPr>
              <a:t>iteration</a:t>
            </a:r>
            <a:r>
              <a:rPr lang="en-US" sz="1800" b="0" i="0" u="none" strike="noStrike" dirty="0">
                <a:solidFill>
                  <a:srgbClr val="3D3D3D"/>
                </a:solidFill>
                <a:effectLst/>
                <a:latin typeface="Times New Roman" panose="02020603050405020304" pitchFamily="18" charset="0"/>
              </a:rPr>
              <a:t> (The number of batches </a:t>
            </a:r>
            <a:r>
              <a:rPr lang="en-US" sz="1800" b="1" i="0" u="none" strike="noStrike" dirty="0">
                <a:solidFill>
                  <a:srgbClr val="3D3D3D"/>
                </a:solidFill>
                <a:effectLst/>
                <a:latin typeface="Times New Roman" panose="02020603050405020304" pitchFamily="18" charset="0"/>
              </a:rPr>
              <a:t>=</a:t>
            </a:r>
            <a:r>
              <a:rPr lang="en-US" sz="1800" b="0" i="0" u="none" strike="noStrike" dirty="0">
                <a:solidFill>
                  <a:srgbClr val="3D3D3D"/>
                </a:solidFill>
                <a:effectLst/>
                <a:latin typeface="Times New Roman" panose="02020603050405020304" pitchFamily="18" charset="0"/>
              </a:rPr>
              <a:t> The number of times the algorithm's parameters are updated).</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Epochs</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Indicates the number of passes of the entire training dataset the machine learning algorithm has completed.</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Embedding dim</a:t>
            </a:r>
            <a:r>
              <a:rPr lang="en-US" sz="1800" b="0" i="0" u="none" strike="noStrike" dirty="0">
                <a:solidFill>
                  <a:srgbClr val="000000"/>
                </a:solidFill>
                <a:effectLst/>
                <a:latin typeface="Times New Roman" panose="02020603050405020304" pitchFamily="18" charset="0"/>
              </a:rPr>
              <a:t>: The number of columns of the embedding layer which represents words as numbers.</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Hidden size</a:t>
            </a:r>
            <a:r>
              <a:rPr lang="en-US" sz="1800" b="0" i="0" u="none" strike="noStrike" dirty="0">
                <a:solidFill>
                  <a:srgbClr val="000000"/>
                </a:solidFill>
                <a:effectLst/>
                <a:latin typeface="Times New Roman" panose="02020603050405020304" pitchFamily="18" charset="0"/>
              </a:rPr>
              <a:t>: T</a:t>
            </a:r>
            <a:r>
              <a:rPr lang="en-US" sz="1800" b="0" i="0" u="none" strike="noStrike" dirty="0">
                <a:solidFill>
                  <a:srgbClr val="202124"/>
                </a:solidFill>
                <a:effectLst/>
                <a:latin typeface="Times New Roman" panose="02020603050405020304" pitchFamily="18" charset="0"/>
              </a:rPr>
              <a:t>he number of hidden neurons which it should be between the size of the input layer and the size of the output layer.</a:t>
            </a:r>
            <a:endParaRPr lang="en-US" dirty="0"/>
          </a:p>
        </p:txBody>
      </p:sp>
      <p:sp>
        <p:nvSpPr>
          <p:cNvPr id="5" name="TextBox 4">
            <a:extLst>
              <a:ext uri="{FF2B5EF4-FFF2-40B4-BE49-F238E27FC236}">
                <a16:creationId xmlns:a16="http://schemas.microsoft.com/office/drawing/2014/main" id="{D111B7A0-1ED3-471F-F76B-90A7E57539CC}"/>
              </a:ext>
            </a:extLst>
          </p:cNvPr>
          <p:cNvSpPr txBox="1"/>
          <p:nvPr/>
        </p:nvSpPr>
        <p:spPr>
          <a:xfrm>
            <a:off x="6096000" y="3978727"/>
            <a:ext cx="6096000" cy="3226524"/>
          </a:xfrm>
          <a:prstGeom prst="rect">
            <a:avLst/>
          </a:prstGeom>
          <a:noFill/>
        </p:spPr>
        <p:txBody>
          <a:bodyPr wrap="square">
            <a:spAutoFit/>
          </a:bodyPr>
          <a:lstStyle/>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Dropout rate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A regularization technique for reducing overfitting in artificial neural networks by turning off a portion of the nodes (In other words   not to update a portion of weights).</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Learning rate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Determines the step size at each iteration while moving toward a minimum of a loss function.</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Optimizer</a:t>
            </a:r>
            <a:r>
              <a:rPr lang="en-US" sz="1800" b="0" i="0" u="none" strike="noStrike" dirty="0">
                <a:solidFill>
                  <a:srgbClr val="000000"/>
                </a:solidFill>
                <a:effectLst/>
                <a:latin typeface="Times New Roman" panose="02020603050405020304" pitchFamily="18" charset="0"/>
              </a:rPr>
              <a:t>: An algorithm to optimize gradient descent</a:t>
            </a:r>
            <a:endParaRPr lang="en-US" b="0" dirty="0">
              <a:effectLst/>
            </a:endParaRPr>
          </a:p>
          <a:p>
            <a:br>
              <a:rPr lang="en-US" dirty="0"/>
            </a:br>
            <a:endParaRPr lang="en-US" dirty="0"/>
          </a:p>
        </p:txBody>
      </p:sp>
    </p:spTree>
    <p:extLst>
      <p:ext uri="{BB962C8B-B14F-4D97-AF65-F5344CB8AC3E}">
        <p14:creationId xmlns:p14="http://schemas.microsoft.com/office/powerpoint/2010/main" val="543321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H</a:t>
            </a:r>
            <a:r>
              <a:rPr lang="en-US" sz="1800" b="1" i="0" u="none" strike="noStrike" dirty="0" err="1">
                <a:solidFill>
                  <a:srgbClr val="D313AA"/>
                </a:solidFill>
                <a:effectLst/>
                <a:latin typeface="Times New Roman" panose="02020603050405020304" pitchFamily="18" charset="0"/>
              </a:rPr>
              <a:t>Batch</a:t>
            </a:r>
            <a:r>
              <a:rPr lang="en-US" sz="1800" b="1" i="0" u="none" strike="noStrike" dirty="0">
                <a:solidFill>
                  <a:srgbClr val="D313AA"/>
                </a:solidFill>
                <a:effectLst/>
                <a:latin typeface="Times New Roman" panose="02020603050405020304" pitchFamily="18" charset="0"/>
              </a:rPr>
              <a:t> size, iterations, epochs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24" y="578433"/>
            <a:ext cx="4994275" cy="4703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3014" y="1025217"/>
            <a:ext cx="34956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15" y="1152525"/>
            <a:ext cx="1857375" cy="4552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86838" y="3166318"/>
            <a:ext cx="3005137" cy="5078313"/>
          </a:xfrm>
          <a:prstGeom prst="rect">
            <a:avLst/>
          </a:prstGeom>
          <a:noFill/>
        </p:spPr>
        <p:txBody>
          <a:bodyPr wrap="square">
            <a:spAutoFit/>
          </a:bodyPr>
          <a:lstStyle/>
          <a:p>
            <a:pPr rtl="0">
              <a:spcBef>
                <a:spcPts val="0"/>
              </a:spcBef>
              <a:spcAft>
                <a:spcPts val="0"/>
              </a:spcAft>
            </a:pPr>
            <a:r>
              <a:rPr lang="en-US" sz="1800" b="1" i="0" u="none" strike="noStrike">
                <a:solidFill>
                  <a:srgbClr val="000000"/>
                </a:solidFill>
                <a:effectLst/>
                <a:latin typeface="Calibri" panose="020F0502020204030204" pitchFamily="34" charset="0"/>
              </a:rPr>
              <a:t>Epoch</a:t>
            </a:r>
            <a:r>
              <a:rPr lang="en-US" sz="1800" b="0" i="0" u="none" strike="noStrike">
                <a:solidFill>
                  <a:srgbClr val="000000"/>
                </a:solidFill>
                <a:effectLst/>
                <a:latin typeface="Calibri" panose="020F0502020204030204" pitchFamily="34" charset="0"/>
              </a:rPr>
              <a:t>: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The number of practicing the painting.</a:t>
            </a:r>
            <a:endParaRPr lang="en-US" b="0">
              <a:effectLst/>
            </a:endParaRPr>
          </a:p>
          <a:p>
            <a:pPr rtl="0">
              <a:spcBef>
                <a:spcPts val="0"/>
              </a:spcBef>
              <a:spcAft>
                <a:spcPts val="0"/>
              </a:spcAft>
            </a:pPr>
            <a:br>
              <a:rPr lang="en-US" b="0">
                <a:effectLst/>
              </a:rPr>
            </a:br>
            <a:r>
              <a:rPr lang="en-US" sz="1800" b="1" i="0" u="none" strike="noStrike">
                <a:solidFill>
                  <a:srgbClr val="000000"/>
                </a:solidFill>
                <a:effectLst/>
                <a:latin typeface="Calibri" panose="020F0502020204030204" pitchFamily="34" charset="0"/>
              </a:rPr>
              <a:t>Pros:</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Improve the accuracy = improve the painting</a:t>
            </a:r>
            <a:endParaRPr lang="en-US" b="0">
              <a:effectLst/>
            </a:endParaRPr>
          </a:p>
          <a:p>
            <a:pPr rtl="0">
              <a:spcBef>
                <a:spcPts val="0"/>
              </a:spcBef>
              <a:spcAft>
                <a:spcPts val="0"/>
              </a:spcAft>
            </a:pPr>
            <a:br>
              <a:rPr lang="en-US" b="0">
                <a:effectLst/>
              </a:rPr>
            </a:br>
            <a:r>
              <a:rPr lang="en-US" sz="1800" b="1" i="0" u="none" strike="noStrike">
                <a:solidFill>
                  <a:srgbClr val="000000"/>
                </a:solidFill>
                <a:effectLst/>
                <a:latin typeface="Calibri" panose="020F0502020204030204" pitchFamily="34" charset="0"/>
              </a:rPr>
              <a:t>Cons:</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 Computational cost = Artist salary</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Calibri" panose="020F0502020204030204" pitchFamily="34" charset="0"/>
              </a:rPr>
              <a:t>- Overfitting : Learning one kind of tree well but not experienced on the other trees.</a:t>
            </a:r>
            <a:endParaRPr lang="en-US" b="0">
              <a:effectLst/>
            </a:endParaRPr>
          </a:p>
          <a:p>
            <a:br>
              <a:rPr lang="en-US" b="0">
                <a:effectLst/>
              </a:rPr>
            </a:br>
            <a:endParaRPr lang="en-US" dirty="0"/>
          </a:p>
        </p:txBody>
      </p:sp>
      <p:sp>
        <p:nvSpPr>
          <p:cNvPr id="6" name="TextBox 5">
            <a:extLst>
              <a:ext uri="{FF2B5EF4-FFF2-40B4-BE49-F238E27FC236}">
                <a16:creationId xmlns:a16="http://schemas.microsoft.com/office/drawing/2014/main" id="{038EA7AD-9114-B3E2-433D-99DB11420399}"/>
              </a:ext>
            </a:extLst>
          </p:cNvPr>
          <p:cNvSpPr txBox="1"/>
          <p:nvPr/>
        </p:nvSpPr>
        <p:spPr>
          <a:xfrm>
            <a:off x="200025" y="5909786"/>
            <a:ext cx="6181724" cy="1477328"/>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Batch size</a:t>
            </a:r>
            <a:r>
              <a:rPr lang="en-US" sz="1800" b="0" i="0" u="none" strike="noStrike" dirty="0">
                <a:solidFill>
                  <a:srgbClr val="000000"/>
                </a:solidFill>
                <a:effectLst/>
                <a:latin typeface="Calibri" panose="020F0502020204030204" pitchFamily="34"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Calibri" panose="020F0502020204030204" pitchFamily="34" charset="0"/>
              </a:rPr>
              <a:t>The number of English words we can memorize every day. </a:t>
            </a:r>
            <a:endParaRPr lang="en-US" b="0" dirty="0">
              <a:effectLst/>
            </a:endParaRPr>
          </a:p>
          <a:p>
            <a:pPr indent="457200" rtl="0">
              <a:spcBef>
                <a:spcPts val="0"/>
              </a:spcBef>
              <a:spcAft>
                <a:spcPts val="0"/>
              </a:spcAft>
            </a:pPr>
            <a:r>
              <a:rPr lang="en-US" sz="1800" b="0" i="0" u="none" strike="noStrike" dirty="0">
                <a:solidFill>
                  <a:srgbClr val="000000"/>
                </a:solidFill>
                <a:effectLst/>
                <a:latin typeface="Calibri" panose="020F0502020204030204" pitchFamily="34" charset="0"/>
              </a:rPr>
              <a:t>(words=6, batch size=2, iteration=3)</a:t>
            </a:r>
            <a:endParaRPr lang="en-US" b="0" dirty="0">
              <a:effectLst/>
            </a:endParaRPr>
          </a:p>
          <a:p>
            <a:br>
              <a:rPr lang="en-US" b="0" dirty="0">
                <a:effectLst/>
              </a:rPr>
            </a:br>
            <a:endParaRPr lang="en-US" dirty="0"/>
          </a:p>
        </p:txBody>
      </p:sp>
    </p:spTree>
    <p:extLst>
      <p:ext uri="{BB962C8B-B14F-4D97-AF65-F5344CB8AC3E}">
        <p14:creationId xmlns:p14="http://schemas.microsoft.com/office/powerpoint/2010/main" val="140527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Cross join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462088"/>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56025"/>
            <a:ext cx="8877300" cy="2886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FDE191-B7BC-303D-01F2-D61BDBBB2D13}"/>
              </a:ext>
            </a:extLst>
          </p:cNvPr>
          <p:cNvSpPr txBox="1"/>
          <p:nvPr/>
        </p:nvSpPr>
        <p:spPr>
          <a:xfrm>
            <a:off x="5114925" y="2932695"/>
            <a:ext cx="7001271"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a:p>
            <a:br>
              <a:rPr lang="en-US" dirty="0"/>
            </a:br>
            <a:endParaRPr lang="en-US" dirty="0"/>
          </a:p>
        </p:txBody>
      </p:sp>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5336381" y="192833"/>
            <a:ext cx="4395788" cy="245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40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 Optimization methods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609600" y="1120676"/>
            <a:ext cx="6096000" cy="2308324"/>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Times New Roman" panose="02020603050405020304" pitchFamily="18" charset="0"/>
              </a:rPr>
              <a:t>1. Gradient-based optimization</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2. Grid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3. Random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4. Bayesian optimization</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5. Adaptive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6. Early stopping</a:t>
            </a:r>
            <a:endParaRPr lang="en-US" b="0" dirty="0">
              <a:effectLst/>
            </a:endParaRPr>
          </a:p>
          <a:p>
            <a:br>
              <a:rPr lang="en-US" dirty="0"/>
            </a:br>
            <a:endParaRPr lang="en-US" dirty="0"/>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3014622"/>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276225" y="5657671"/>
            <a:ext cx="11087100" cy="1200329"/>
          </a:xfrm>
          <a:prstGeom prst="rect">
            <a:avLst/>
          </a:prstGeom>
          <a:noFill/>
        </p:spPr>
        <p:txBody>
          <a:bodyPr wrap="square">
            <a:spAutoFit/>
          </a:bodyPr>
          <a:lstStyle/>
          <a:p>
            <a:pPr rtl="0">
              <a:spcBef>
                <a:spcPts val="0"/>
              </a:spcBef>
              <a:spcAft>
                <a:spcPts val="0"/>
              </a:spcAft>
            </a:pPr>
            <a:r>
              <a:rPr lang="da-DK" sz="1800" b="0" i="0" u="none" strike="noStrike" dirty="0">
                <a:solidFill>
                  <a:srgbClr val="000000"/>
                </a:solidFill>
                <a:effectLst/>
                <a:latin typeface="Times New Roman" panose="02020603050405020304" pitchFamily="18" charset="0"/>
              </a:rPr>
              <a:t>Ref: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Hyperparameter optimization  </a:t>
            </a:r>
            <a:r>
              <a:rPr lang="da-DK" sz="1200" b="0" i="0" u="sng" strike="noStrike" dirty="0">
                <a:solidFill>
                  <a:srgbClr val="0000FF"/>
                </a:solidFill>
                <a:effectLst/>
                <a:latin typeface="Arial" panose="020B0604020202020204" pitchFamily="34" charset="0"/>
                <a:hlinkClick r:id="rId5"/>
              </a:rPr>
              <a:t>https://en.wikipedia.org/wiki/Hyperparameter_optimization</a:t>
            </a:r>
            <a:r>
              <a:rPr lang="da-DK" sz="1800" b="0" i="0" u="none" strike="noStrike" dirty="0">
                <a:solidFill>
                  <a:srgbClr val="000000"/>
                </a:solidFill>
                <a:effectLst/>
                <a:latin typeface="Times New Roman" panose="02020603050405020304" pitchFamily="18" charset="0"/>
              </a:rPr>
              <a:t>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Adaptive Hyperparameter Tuning </a:t>
            </a:r>
            <a:r>
              <a:rPr lang="da-DK" sz="1800" b="0" i="0" u="sng" strike="noStrike" dirty="0">
                <a:solidFill>
                  <a:srgbClr val="0000FF"/>
                </a:solidFill>
                <a:effectLst/>
                <a:latin typeface="Times New Roman" panose="02020603050405020304" pitchFamily="18" charset="0"/>
                <a:hlinkClick r:id="rId6"/>
              </a:rPr>
              <a:t>https://determined.ai/assets/images/resources/AdaptiveHyperparameterTuning.pdf</a:t>
            </a:r>
            <a:r>
              <a:rPr lang="da-DK" sz="1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137825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1. Gradient-based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6146" name="Picture 2">
            <a:extLst>
              <a:ext uri="{FF2B5EF4-FFF2-40B4-BE49-F238E27FC236}">
                <a16:creationId xmlns:a16="http://schemas.microsoft.com/office/drawing/2014/main" id="{33F0C34B-AE76-6554-559A-0D56CD79A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854588"/>
            <a:ext cx="77152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190430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99014"/>
            <a:ext cx="11816157" cy="3231654"/>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sz="1800" b="1" i="0" u="none" strike="noStrike" dirty="0">
                <a:solidFill>
                  <a:srgbClr val="000000"/>
                </a:solidFill>
                <a:effectLst/>
                <a:latin typeface="Times New Roman" panose="02020603050405020304" pitchFamily="18" charset="0"/>
              </a:rPr>
              <a:t>          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b="0" dirty="0">
              <a:effectLst/>
            </a:endParaRPr>
          </a:p>
          <a:p>
            <a:br>
              <a:rPr lang="en-US" dirty="0"/>
            </a:b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666749" y="5934936"/>
            <a:ext cx="11292739"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1.  </a:t>
            </a:r>
            <a:r>
              <a:rPr lang="en-US" sz="1800" b="0" i="0" u="sng" strike="noStrike" dirty="0">
                <a:solidFill>
                  <a:srgbClr val="0000FF"/>
                </a:solidFill>
                <a:effectLst/>
                <a:latin typeface="Times New Roman" panose="02020603050405020304" pitchFamily="18" charset="0"/>
                <a:hlinkClick r:id="rId6"/>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2. </a:t>
            </a:r>
            <a:r>
              <a:rPr lang="en-US" sz="1800" b="0" i="0" u="sng" strike="noStrike" dirty="0">
                <a:solidFill>
                  <a:srgbClr val="0000FF"/>
                </a:solidFill>
                <a:effectLst/>
                <a:latin typeface="Times New Roman" panose="02020603050405020304" pitchFamily="18" charset="0"/>
                <a:hlinkClick r:id="rId7"/>
              </a:rPr>
              <a:t>https://www.analyticsvidhya.com/blog/2021/06/complete-guide-to-gradient-based-optimizers/</a:t>
            </a:r>
            <a:r>
              <a:rPr lang="en-US" sz="1800" b="0" i="0" u="none" strike="noStrike" dirty="0">
                <a:solidFill>
                  <a:srgbClr val="000000"/>
                </a:solidFill>
                <a:effectLst/>
                <a:latin typeface="Times New Roman" panose="02020603050405020304" pitchFamily="18" charset="0"/>
              </a:rPr>
              <a:t>    </a:t>
            </a:r>
            <a:endParaRPr lang="en-US" b="0" dirty="0">
              <a:effectLst/>
            </a:endParaRPr>
          </a:p>
        </p:txBody>
      </p:sp>
    </p:spTree>
    <p:extLst>
      <p:ext uri="{BB962C8B-B14F-4D97-AF65-F5344CB8AC3E}">
        <p14:creationId xmlns:p14="http://schemas.microsoft.com/office/powerpoint/2010/main" val="1833353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1. Gradient-based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4" y="921869"/>
            <a:ext cx="5453062" cy="2653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E507B9-8260-C92E-C092-34531CCC2EA1}"/>
              </a:ext>
            </a:extLst>
          </p:cNvPr>
          <p:cNvSpPr txBox="1"/>
          <p:nvPr/>
        </p:nvSpPr>
        <p:spPr>
          <a:xfrm>
            <a:off x="228599" y="2704477"/>
            <a:ext cx="11487151" cy="3231654"/>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sz="1800" b="1" i="0" u="none" strike="noStrike" dirty="0">
                <a:solidFill>
                  <a:srgbClr val="000000"/>
                </a:solidFill>
                <a:effectLst/>
                <a:latin typeface="Times New Roman" panose="02020603050405020304" pitchFamily="18" charset="0"/>
              </a:rPr>
              <a:t>          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b="0" dirty="0">
              <a:effectLst/>
            </a:endParaRPr>
          </a:p>
          <a:p>
            <a:br>
              <a:rPr lang="en-US" dirty="0"/>
            </a:br>
            <a:endParaRPr lang="en-US" dirty="0"/>
          </a:p>
        </p:txBody>
      </p:sp>
      <p:sp>
        <p:nvSpPr>
          <p:cNvPr id="7" name="TextBox 6">
            <a:extLst>
              <a:ext uri="{FF2B5EF4-FFF2-40B4-BE49-F238E27FC236}">
                <a16:creationId xmlns:a16="http://schemas.microsoft.com/office/drawing/2014/main" id="{74DA1012-2F89-948F-31F4-C7220BC7E876}"/>
              </a:ext>
            </a:extLst>
          </p:cNvPr>
          <p:cNvSpPr txBox="1"/>
          <p:nvPr/>
        </p:nvSpPr>
        <p:spPr>
          <a:xfrm>
            <a:off x="476250" y="5810250"/>
            <a:ext cx="9296400"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1.  </a:t>
            </a:r>
            <a:r>
              <a:rPr lang="en-US" sz="1800" b="0" i="0" u="sng" strike="noStrike" dirty="0">
                <a:solidFill>
                  <a:srgbClr val="0000FF"/>
                </a:solidFill>
                <a:effectLst/>
                <a:latin typeface="Times New Roman" panose="02020603050405020304" pitchFamily="18" charset="0"/>
                <a:hlinkClick r:id="rId5"/>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2. </a:t>
            </a:r>
            <a:r>
              <a:rPr lang="en-US" sz="1800" b="0" i="0" u="sng" strike="noStrike" dirty="0">
                <a:solidFill>
                  <a:srgbClr val="0000FF"/>
                </a:solidFill>
                <a:effectLst/>
                <a:latin typeface="Times New Roman" panose="02020603050405020304" pitchFamily="18" charset="0"/>
                <a:hlinkClick r:id="rId6"/>
              </a:rPr>
              <a:t>https://www.analyticsvidhya.com/blog/2021/06/complete-guide-to-gradient-based-optimizers/</a:t>
            </a:r>
            <a:r>
              <a:rPr lang="en-US" sz="1800" b="0" i="0" u="none" strike="noStrike"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FF"/>
                </a:solidFill>
                <a:effectLst/>
                <a:latin typeface="Times New Roman" panose="02020603050405020304" pitchFamily="18" charset="0"/>
              </a:rPr>
              <a:t>Optimizers </a:t>
            </a:r>
            <a:r>
              <a:rPr lang="en-US" sz="1800" b="1" i="0" u="none" strike="noStrike" dirty="0">
                <a:solidFill>
                  <a:srgbClr val="000000"/>
                </a:solidFill>
                <a:effectLst/>
                <a:latin typeface="Times New Roman" panose="02020603050405020304" pitchFamily="18" charset="0"/>
              </a:rPr>
              <a:t>|</a:t>
            </a:r>
            <a:r>
              <a:rPr lang="en-US" sz="1800" b="1" i="0" u="none" strike="noStrike" dirty="0">
                <a:solidFill>
                  <a:srgbClr val="D313AA"/>
                </a:solidFill>
                <a:effectLst/>
                <a:latin typeface="Times New Roman" panose="02020603050405020304" pitchFamily="18" charset="0"/>
              </a:rPr>
              <a:t> Momentum</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419224"/>
            <a:ext cx="817245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25" y="3957637"/>
            <a:ext cx="9163050" cy="1647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971550" y="6125030"/>
            <a:ext cx="6096000"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a:t>
            </a:r>
            <a:r>
              <a:rPr lang="en-US" sz="1800" b="0" i="0" u="sng" strike="noStrike" dirty="0">
                <a:solidFill>
                  <a:srgbClr val="0000FF"/>
                </a:solidFill>
                <a:effectLst/>
                <a:latin typeface="Times New Roman" panose="02020603050405020304" pitchFamily="18" charset="0"/>
                <a:hlinkClick r:id="rId6"/>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3423650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2. Grid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1181944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latin typeface="Times New Roman" panose="02020603050405020304" pitchFamily="18" charset="0"/>
              </a:rPr>
              <a:t>Grid search across different values of two hyperparameters. For each hyperparameter, </a:t>
            </a:r>
            <a:r>
              <a:rPr lang="en-US" sz="1800" b="1" i="0" u="none" strike="noStrike" dirty="0">
                <a:solidFill>
                  <a:srgbClr val="202122"/>
                </a:solidFill>
                <a:effectLst/>
                <a:latin typeface="Times New Roman" panose="02020603050405020304" pitchFamily="18" charset="0"/>
              </a:rPr>
              <a:t>10 </a:t>
            </a:r>
            <a:r>
              <a:rPr lang="en-US" sz="1800" b="0" i="0" u="none" strike="noStrike" dirty="0">
                <a:solidFill>
                  <a:srgbClr val="202122"/>
                </a:solidFill>
                <a:effectLst/>
                <a:latin typeface="Times New Roman" panose="02020603050405020304" pitchFamily="18" charset="0"/>
              </a:rPr>
              <a:t>different values are considered, so a total of </a:t>
            </a:r>
            <a:r>
              <a:rPr lang="en-US" sz="1800" b="1" i="0" u="none" strike="noStrike" dirty="0">
                <a:solidFill>
                  <a:srgbClr val="202122"/>
                </a:solidFill>
                <a:effectLst/>
                <a:latin typeface="Times New Roman" panose="02020603050405020304" pitchFamily="18" charset="0"/>
              </a:rPr>
              <a:t>100 </a:t>
            </a:r>
            <a:r>
              <a:rPr lang="en-US" sz="1800" b="0" i="0" u="none" strike="noStrike" dirty="0">
                <a:solidFill>
                  <a:srgbClr val="202122"/>
                </a:solidFill>
                <a:effectLst/>
                <a:latin typeface="Times New Roman" panose="02020603050405020304" pitchFamily="18" charset="0"/>
              </a:rPr>
              <a:t>different combinations are evaluated and compared. </a:t>
            </a:r>
            <a:endParaRPr lang="en-US" b="0" dirty="0">
              <a:effectLst/>
            </a:endParaRPr>
          </a:p>
          <a:p>
            <a:pPr algn="just" rtl="0" fontAlgn="base">
              <a:spcBef>
                <a:spcPts val="0"/>
              </a:spcBef>
              <a:spcAft>
                <a:spcPts val="0"/>
              </a:spcAft>
              <a:buFont typeface="Arial" panose="020B0604020202020204" pitchFamily="34" charset="0"/>
              <a:buChar char="•"/>
            </a:pPr>
            <a:br>
              <a:rPr lang="en-US" b="0" dirty="0">
                <a:effectLst/>
              </a:rPr>
            </a:br>
            <a:r>
              <a:rPr lang="en-US" sz="1800" b="0" i="0" u="none" strike="noStrike" dirty="0">
                <a:solidFill>
                  <a:srgbClr val="0000FF"/>
                </a:solidFill>
                <a:effectLst/>
                <a:latin typeface="Times New Roman" panose="02020603050405020304" pitchFamily="18" charset="0"/>
              </a:rPr>
              <a:t>Blue </a:t>
            </a:r>
            <a:r>
              <a:rPr lang="en-US" sz="1800" b="0" i="0" u="none" strike="noStrike" dirty="0">
                <a:solidFill>
                  <a:srgbClr val="202122"/>
                </a:solidFill>
                <a:effectLst/>
                <a:latin typeface="Times New Roman" panose="02020603050405020304" pitchFamily="18" charset="0"/>
              </a:rPr>
              <a:t>indicate regions with strong results.</a:t>
            </a: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latin typeface="Times New Roman" panose="02020603050405020304" pitchFamily="18" charset="0"/>
              </a:rPr>
              <a:t>Red </a:t>
            </a:r>
            <a:r>
              <a:rPr lang="en-US" sz="1800" b="0" i="0" u="none" strike="noStrike" dirty="0">
                <a:solidFill>
                  <a:srgbClr val="202122"/>
                </a:solidFill>
                <a:effectLst/>
                <a:latin typeface="Times New Roman" panose="02020603050405020304" pitchFamily="18" charset="0"/>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80" y="2230227"/>
            <a:ext cx="6588762" cy="4390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291782" y="1610266"/>
            <a:ext cx="4781550" cy="48482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86280" y="6293274"/>
            <a:ext cx="11667669" cy="523220"/>
          </a:xfrm>
          <a:prstGeom prst="rect">
            <a:avLst/>
          </a:prstGeom>
          <a:noFill/>
        </p:spPr>
        <p:txBody>
          <a:bodyPr wrap="square">
            <a:spAutoFit/>
          </a:bodyPr>
          <a:lstStyle/>
          <a:p>
            <a:pPr rtl="0">
              <a:spcBef>
                <a:spcPts val="0"/>
              </a:spcBef>
              <a:spcAft>
                <a:spcPts val="0"/>
              </a:spcAft>
            </a:pPr>
            <a:r>
              <a:rPr lang="da-DK" sz="2800" b="0" i="0" u="none" strike="noStrike" dirty="0">
                <a:solidFill>
                  <a:srgbClr val="000000"/>
                </a:solidFill>
                <a:effectLst/>
                <a:latin typeface="Times New Roman" panose="02020603050405020304" pitchFamily="18" charset="0"/>
              </a:rPr>
              <a:t>Ref: Hyperparameter optimization  </a:t>
            </a:r>
            <a:r>
              <a:rPr lang="da-DK" sz="1800" b="0" i="0" u="sng" strike="noStrike" dirty="0">
                <a:solidFill>
                  <a:srgbClr val="0000FF"/>
                </a:solidFill>
                <a:effectLst/>
                <a:latin typeface="Arial" panose="020B0604020202020204" pitchFamily="34" charset="0"/>
                <a:hlinkClick r:id="rId6"/>
              </a:rPr>
              <a:t>https://en.wikipedia.org/wiki/Hyperparameter_optimization</a:t>
            </a:r>
            <a:r>
              <a:rPr lang="da-DK" sz="2800" b="0" i="0" u="none" strike="noStrike"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3418646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3. Random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latin typeface="Times New Roman" panose="02020603050405020304" pitchFamily="18" charset="0"/>
              </a:rPr>
              <a:t>Random search across different combinations of values for two hyperparameters. In this example, 100 different random choices are evaluated. The green bars show that </a:t>
            </a:r>
            <a:r>
              <a:rPr lang="en-US" sz="1800" b="1" i="0" u="none" strike="noStrike" dirty="0">
                <a:solidFill>
                  <a:srgbClr val="202122"/>
                </a:solidFill>
                <a:effectLst/>
                <a:latin typeface="Times New Roman" panose="02020603050405020304" pitchFamily="18" charset="0"/>
              </a:rPr>
              <a:t>more individual values for each hyperparameter are considered</a:t>
            </a:r>
            <a:r>
              <a:rPr lang="en-US" sz="1800" b="0" i="0" u="none" strike="noStrike" dirty="0">
                <a:solidFill>
                  <a:srgbClr val="202122"/>
                </a:solidFill>
                <a:effectLst/>
                <a:latin typeface="Times New Roman" panose="02020603050405020304" pitchFamily="18" charset="0"/>
              </a:rPr>
              <a:t> compared to a grid search.</a:t>
            </a:r>
            <a:endParaRPr lang="en-US" b="0" dirty="0">
              <a:effectLst/>
            </a:endParaRPr>
          </a:p>
          <a:p>
            <a:pPr algn="just" rtl="0" fontAlgn="base">
              <a:spcBef>
                <a:spcPts val="0"/>
              </a:spcBef>
              <a:spcAft>
                <a:spcPts val="0"/>
              </a:spcAft>
              <a:buFont typeface="Arial" panose="020B0604020202020204" pitchFamily="34" charset="0"/>
              <a:buChar char="•"/>
            </a:pPr>
            <a:br>
              <a:rPr lang="en-US" b="0" dirty="0">
                <a:effectLst/>
              </a:rPr>
            </a:br>
            <a:r>
              <a:rPr lang="en-US" sz="1800" b="0" i="0" u="none" strike="noStrike" dirty="0">
                <a:solidFill>
                  <a:srgbClr val="0000FF"/>
                </a:solidFill>
                <a:effectLst/>
                <a:latin typeface="Times New Roman" panose="02020603050405020304" pitchFamily="18" charset="0"/>
              </a:rPr>
              <a:t>Blue </a:t>
            </a:r>
            <a:r>
              <a:rPr lang="en-US" sz="1800" b="0" i="0" u="none" strike="noStrike" dirty="0">
                <a:solidFill>
                  <a:srgbClr val="202122"/>
                </a:solidFill>
                <a:effectLst/>
                <a:latin typeface="Times New Roman" panose="02020603050405020304" pitchFamily="18" charset="0"/>
              </a:rPr>
              <a:t>indicate regions with strong results.</a:t>
            </a: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latin typeface="Times New Roman" panose="02020603050405020304" pitchFamily="18" charset="0"/>
              </a:rPr>
              <a:t>Red </a:t>
            </a:r>
            <a:r>
              <a:rPr lang="en-US" sz="1800" b="0" i="0" u="none" strike="noStrike" dirty="0">
                <a:solidFill>
                  <a:srgbClr val="202122"/>
                </a:solidFill>
                <a:effectLst/>
                <a:latin typeface="Times New Roman" panose="02020603050405020304" pitchFamily="18" charset="0"/>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40360"/>
            <a:ext cx="5667606" cy="3776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063345" y="1791223"/>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51354" y="6203491"/>
            <a:ext cx="11642164" cy="523220"/>
          </a:xfrm>
          <a:prstGeom prst="rect">
            <a:avLst/>
          </a:prstGeom>
          <a:noFill/>
        </p:spPr>
        <p:txBody>
          <a:bodyPr wrap="square">
            <a:spAutoFit/>
          </a:bodyPr>
          <a:lstStyle/>
          <a:p>
            <a:pPr rtl="0">
              <a:spcBef>
                <a:spcPts val="0"/>
              </a:spcBef>
              <a:spcAft>
                <a:spcPts val="0"/>
              </a:spcAft>
            </a:pPr>
            <a:r>
              <a:rPr lang="da-DK" sz="2800" b="0" i="0" u="none" strike="noStrike" dirty="0">
                <a:solidFill>
                  <a:srgbClr val="000000"/>
                </a:solidFill>
                <a:effectLst/>
                <a:latin typeface="Times New Roman" panose="02020603050405020304" pitchFamily="18" charset="0"/>
              </a:rPr>
              <a:t>Ref: Hyperparameter optimization  </a:t>
            </a:r>
            <a:r>
              <a:rPr lang="da-DK" sz="1800" b="0" i="0" u="sng" strike="noStrike" dirty="0">
                <a:solidFill>
                  <a:srgbClr val="0000FF"/>
                </a:solidFill>
                <a:effectLst/>
                <a:latin typeface="Arial" panose="020B0604020202020204" pitchFamily="34" charset="0"/>
                <a:hlinkClick r:id="rId6"/>
              </a:rPr>
              <a:t>https://en.wikipedia.org/wiki/Hyperparameter_optimization</a:t>
            </a:r>
            <a:r>
              <a:rPr lang="da-DK" sz="2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323689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00"/>
                </a:solidFill>
                <a:effectLst/>
                <a:latin typeface="Times New Roman" panose="02020603050405020304" pitchFamily="18" charset="0"/>
              </a:rPr>
              <a:t>Random search </a:t>
            </a:r>
            <a:r>
              <a:rPr lang="en-US" sz="1800" b="1" i="0" u="none" strike="noStrike" dirty="0">
                <a:solidFill>
                  <a:srgbClr val="0000FF"/>
                </a:solidFill>
                <a:effectLst/>
                <a:latin typeface="Times New Roman" panose="02020603050405020304" pitchFamily="18" charset="0"/>
              </a:rPr>
              <a:t>outperforms</a:t>
            </a:r>
            <a:r>
              <a:rPr lang="en-US" sz="1800" b="1" i="0" u="none" strike="noStrike" dirty="0">
                <a:solidFill>
                  <a:srgbClr val="D313AA"/>
                </a:solidFill>
                <a:effectLst/>
                <a:latin typeface="Times New Roman" panose="02020603050405020304" pitchFamily="18" charset="0"/>
              </a:rPr>
              <a:t> Grid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1065198"/>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Random search outperform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782" y="2652765"/>
            <a:ext cx="7069073" cy="35838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51354" y="6243399"/>
            <a:ext cx="11802348" cy="523220"/>
          </a:xfrm>
          <a:prstGeom prst="rect">
            <a:avLst/>
          </a:prstGeom>
          <a:noFill/>
        </p:spPr>
        <p:txBody>
          <a:bodyPr wrap="square">
            <a:spAutoFit/>
          </a:bodyPr>
          <a:lstStyle/>
          <a:p>
            <a:pPr rtl="0">
              <a:spcBef>
                <a:spcPts val="0"/>
              </a:spcBef>
              <a:spcAft>
                <a:spcPts val="0"/>
              </a:spcAft>
            </a:pPr>
            <a:r>
              <a:rPr lang="da-DK" sz="2800" b="0" i="0" u="none" strike="noStrike" dirty="0">
                <a:solidFill>
                  <a:srgbClr val="000000"/>
                </a:solidFill>
                <a:effectLst/>
                <a:latin typeface="Times New Roman" panose="02020603050405020304" pitchFamily="18" charset="0"/>
              </a:rPr>
              <a:t>Ref: Hyperparameter optimization  </a:t>
            </a:r>
            <a:r>
              <a:rPr lang="da-DK" sz="1800" b="0" i="0" u="sng" strike="noStrike" dirty="0">
                <a:solidFill>
                  <a:srgbClr val="0000FF"/>
                </a:solidFill>
                <a:effectLst/>
                <a:latin typeface="Arial" panose="020B0604020202020204" pitchFamily="34" charset="0"/>
                <a:hlinkClick r:id="rId5"/>
              </a:rPr>
              <a:t>https://en.wikipedia.org/wiki/Hyperparameter_optimization</a:t>
            </a:r>
            <a:r>
              <a:rPr lang="da-DK" sz="2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3429343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4. Bayesian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latin typeface="Times New Roman" panose="02020603050405020304" pitchFamily="18" charset="0"/>
              </a:rPr>
              <a:t>Methods such as Bayesian optimization </a:t>
            </a:r>
            <a:r>
              <a:rPr lang="en-US" sz="1800" b="1" i="0" u="none" strike="noStrike" dirty="0">
                <a:solidFill>
                  <a:srgbClr val="202122"/>
                </a:solidFill>
                <a:effectLst/>
                <a:latin typeface="Times New Roman" panose="02020603050405020304" pitchFamily="18" charset="0"/>
              </a:rPr>
              <a:t>smartly explore the space</a:t>
            </a:r>
            <a:r>
              <a:rPr lang="en-US" sz="1800" b="0" i="0" u="none" strike="noStrike" dirty="0">
                <a:solidFill>
                  <a:srgbClr val="202122"/>
                </a:solidFill>
                <a:effectLst/>
                <a:latin typeface="Times New Roman" panose="02020603050405020304" pitchFamily="18" charset="0"/>
              </a:rPr>
              <a:t> of potential choices of hyperparameters </a:t>
            </a:r>
            <a:r>
              <a:rPr lang="en-US" sz="1800" b="1" i="0" u="none" strike="noStrike" dirty="0">
                <a:solidFill>
                  <a:srgbClr val="202122"/>
                </a:solidFill>
                <a:effectLst/>
                <a:latin typeface="Times New Roman" panose="02020603050405020304" pitchFamily="18" charset="0"/>
              </a:rPr>
              <a:t>by deciding which combination to explore next based on previous observations</a:t>
            </a:r>
            <a:r>
              <a:rPr lang="en-US" sz="1800" b="0" i="0" u="none" strike="noStrike" dirty="0">
                <a:solidFill>
                  <a:srgbClr val="202122"/>
                </a:solidFill>
                <a:effectLst/>
                <a:latin typeface="Times New Roman" panose="02020603050405020304" pitchFamily="18" charset="0"/>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latin typeface="Times New Roman" panose="02020603050405020304" pitchFamily="18" charset="0"/>
              </a:rPr>
              <a:t>In practice, Bayesian optimization has been shown to obtain </a:t>
            </a:r>
            <a:r>
              <a:rPr lang="en-US" sz="1800" b="1" i="0" u="none" strike="noStrike" dirty="0">
                <a:solidFill>
                  <a:srgbClr val="202122"/>
                </a:solidFill>
                <a:effectLst/>
                <a:latin typeface="Times New Roman" panose="02020603050405020304" pitchFamily="18" charset="0"/>
              </a:rPr>
              <a:t>better results in fewer evaluations compared to grid search and random search</a:t>
            </a:r>
            <a:r>
              <a:rPr lang="en-US" sz="1800" b="0" i="0" u="none" strike="noStrike" dirty="0">
                <a:solidFill>
                  <a:srgbClr val="202122"/>
                </a:solidFill>
                <a:effectLst/>
                <a:latin typeface="Times New Roman" panose="02020603050405020304" pitchFamily="18" charset="0"/>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2" y="2828835"/>
            <a:ext cx="6093228" cy="1200329"/>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latin typeface="Times New Roman" panose="02020603050405020304" pitchFamily="18" charset="0"/>
              </a:rPr>
              <a:t>Blue </a:t>
            </a:r>
            <a:r>
              <a:rPr lang="en-US" sz="1800" b="0" i="0" u="none" strike="noStrike" dirty="0">
                <a:solidFill>
                  <a:srgbClr val="202122"/>
                </a:solidFill>
                <a:effectLst/>
                <a:latin typeface="Times New Roman" panose="02020603050405020304" pitchFamily="18" charset="0"/>
              </a:rPr>
              <a:t>indicate regions with strong results.</a:t>
            </a: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latin typeface="Times New Roman" panose="02020603050405020304" pitchFamily="18" charset="0"/>
              </a:rPr>
              <a:t>Red </a:t>
            </a:r>
            <a:r>
              <a:rPr lang="en-US" sz="1800" b="0" i="0" u="none" strike="noStrike" dirty="0">
                <a:solidFill>
                  <a:srgbClr val="202122"/>
                </a:solidFill>
                <a:effectLst/>
                <a:latin typeface="Times New Roman" panose="02020603050405020304" pitchFamily="18" charset="0"/>
              </a:rPr>
              <a:t>contours show regions with poor results.</a:t>
            </a: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latin typeface="Times New Roman" panose="02020603050405020304" pitchFamily="18" charset="0"/>
              </a:rPr>
              <a:t>The green bars show that </a:t>
            </a:r>
            <a:r>
              <a:rPr lang="en-US" sz="1800" b="1" i="0" u="none" strike="noStrike" dirty="0">
                <a:solidFill>
                  <a:srgbClr val="202122"/>
                </a:solidFill>
                <a:effectLst/>
                <a:latin typeface="Times New Roman" panose="02020603050405020304" pitchFamily="18" charset="0"/>
              </a:rPr>
              <a:t>more individual values for each hyperparameter are considered</a:t>
            </a:r>
            <a:r>
              <a:rPr lang="en-US" sz="1800" b="0" i="0" u="none" strike="noStrike" dirty="0">
                <a:solidFill>
                  <a:srgbClr val="202122"/>
                </a:solidFill>
                <a:effectLst/>
                <a:latin typeface="Times New Roman" panose="02020603050405020304" pitchFamily="18" charset="0"/>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872" y="2540131"/>
            <a:ext cx="4703024" cy="31338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103667"/>
            <a:ext cx="11735542" cy="523220"/>
          </a:xfrm>
          <a:prstGeom prst="rect">
            <a:avLst/>
          </a:prstGeom>
          <a:noFill/>
        </p:spPr>
        <p:txBody>
          <a:bodyPr wrap="square">
            <a:spAutoFit/>
          </a:bodyPr>
          <a:lstStyle/>
          <a:p>
            <a:pPr rtl="0">
              <a:spcBef>
                <a:spcPts val="0"/>
              </a:spcBef>
              <a:spcAft>
                <a:spcPts val="0"/>
              </a:spcAft>
            </a:pPr>
            <a:r>
              <a:rPr lang="da-DK" sz="2800" b="0" i="0" u="none" strike="noStrike" dirty="0">
                <a:solidFill>
                  <a:srgbClr val="000000"/>
                </a:solidFill>
                <a:effectLst/>
                <a:latin typeface="Times New Roman" panose="02020603050405020304" pitchFamily="18" charset="0"/>
              </a:rPr>
              <a:t>Ref: Hyperparameter optimization  </a:t>
            </a:r>
            <a:r>
              <a:rPr lang="da-DK" sz="1800" b="0" i="0" u="sng" strike="noStrike" dirty="0">
                <a:solidFill>
                  <a:srgbClr val="0000FF"/>
                </a:solidFill>
                <a:effectLst/>
                <a:latin typeface="Arial" panose="020B0604020202020204" pitchFamily="34" charset="0"/>
                <a:hlinkClick r:id="rId5"/>
              </a:rPr>
              <a:t>https://en.wikipedia.org/wiki/Hyperparameter_optimization</a:t>
            </a:r>
            <a:r>
              <a:rPr lang="da-DK" sz="2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637502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5. Adaptive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B95F4B-77C9-9D9D-F021-84FE1F5D4C71}"/>
              </a:ext>
            </a:extLst>
          </p:cNvPr>
          <p:cNvSpPr txBox="1"/>
          <p:nvPr/>
        </p:nvSpPr>
        <p:spPr>
          <a:xfrm>
            <a:off x="303414" y="921869"/>
            <a:ext cx="11650287" cy="646331"/>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Main idea: We are not willing to watch a game that one side is winning by a large margin.</a:t>
            </a: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32" y="1704118"/>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24" y="3674584"/>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365932" y="5936131"/>
            <a:ext cx="11522654" cy="923330"/>
          </a:xfrm>
          <a:prstGeom prst="rect">
            <a:avLst/>
          </a:prstGeom>
          <a:noFill/>
        </p:spPr>
        <p:txBody>
          <a:bodyPr wrap="square">
            <a:spAutoFit/>
          </a:bodyPr>
          <a:lstStyle/>
          <a:p>
            <a:pPr rtl="0">
              <a:spcBef>
                <a:spcPts val="0"/>
              </a:spcBef>
              <a:spcAft>
                <a:spcPts val="0"/>
              </a:spcAft>
            </a:pPr>
            <a:r>
              <a:rPr lang="da-DK" sz="1800" b="0" i="0" u="none" strike="noStrike" dirty="0">
                <a:solidFill>
                  <a:srgbClr val="000000"/>
                </a:solidFill>
                <a:effectLst/>
                <a:latin typeface="Times New Roman" panose="02020603050405020304" pitchFamily="18" charset="0"/>
              </a:rPr>
              <a:t>Ref: Adaptive Hyperparameter Tuning</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1.  </a:t>
            </a:r>
            <a:r>
              <a:rPr lang="da-DK" sz="1200" b="0" i="0" u="sng" strike="noStrike" dirty="0">
                <a:solidFill>
                  <a:srgbClr val="0000FF"/>
                </a:solidFill>
                <a:effectLst/>
                <a:latin typeface="Arial" panose="020B0604020202020204" pitchFamily="34" charset="0"/>
                <a:hlinkClick r:id="rId6"/>
              </a:rPr>
              <a:t>https://arxiv.org/abs/2107.00275</a:t>
            </a:r>
            <a:r>
              <a:rPr lang="da-DK" sz="1200" b="0" i="0" u="none" strike="noStrike" dirty="0">
                <a:solidFill>
                  <a:srgbClr val="000000"/>
                </a:solidFill>
                <a:effectLst/>
                <a:latin typeface="Arial" panose="020B0604020202020204" pitchFamily="34" charset="0"/>
              </a:rPr>
              <a:t> </a:t>
            </a:r>
            <a:r>
              <a:rPr lang="da-DK" sz="1800" b="0" i="0" u="none" strike="noStrike" dirty="0">
                <a:solidFill>
                  <a:srgbClr val="000000"/>
                </a:solidFill>
                <a:effectLst/>
                <a:latin typeface="Times New Roman" panose="02020603050405020304" pitchFamily="18" charset="0"/>
              </a:rPr>
              <a:t>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2.  </a:t>
            </a:r>
            <a:r>
              <a:rPr lang="da-DK" sz="1800" b="0" i="0" u="sng" strike="noStrike" dirty="0">
                <a:solidFill>
                  <a:srgbClr val="0000FF"/>
                </a:solidFill>
                <a:effectLst/>
                <a:latin typeface="Times New Roman" panose="02020603050405020304" pitchFamily="18" charset="0"/>
                <a:hlinkClick r:id="rId7"/>
              </a:rPr>
              <a:t>https://determined.ai/assets/images/resources/AdaptiveHyperparameterTuning.pdf</a:t>
            </a:r>
            <a:r>
              <a:rPr lang="da-DK" sz="1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3925673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00"/>
                </a:solidFill>
                <a:effectLst/>
                <a:latin typeface="Times New Roman" panose="02020603050405020304" pitchFamily="18" charset="0"/>
              </a:rPr>
              <a:t>Adaptive search | </a:t>
            </a:r>
            <a:r>
              <a:rPr lang="en-US" sz="1800" b="1" i="0" u="none" strike="noStrike" dirty="0">
                <a:solidFill>
                  <a:srgbClr val="D313AA"/>
                </a:solidFill>
                <a:effectLst/>
                <a:latin typeface="Times New Roman" panose="02020603050405020304" pitchFamily="18" charset="0"/>
              </a:rPr>
              <a:t>a simplified example</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666875" y="707742"/>
            <a:ext cx="9438058" cy="4334520"/>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1</a:t>
            </a:r>
            <a:r>
              <a:rPr lang="en-US" sz="1800" b="0" i="0" u="none" strike="noStrike" dirty="0">
                <a:solidFill>
                  <a:srgbClr val="000000"/>
                </a:solidFill>
                <a:effectLst/>
                <a:latin typeface="Times New Roman" panose="02020603050405020304" pitchFamily="18" charset="0"/>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2</a:t>
            </a:r>
            <a:r>
              <a:rPr lang="en-US" sz="1800" b="0" i="0" u="none" strike="noStrike" dirty="0">
                <a:solidFill>
                  <a:srgbClr val="000000"/>
                </a:solidFill>
                <a:effectLst/>
                <a:latin typeface="Times New Roman" panose="02020603050405020304" pitchFamily="18" charset="0"/>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3</a:t>
            </a:r>
            <a:r>
              <a:rPr lang="en-US" sz="1800" b="0" i="0" u="none" strike="noStrike" dirty="0">
                <a:solidFill>
                  <a:srgbClr val="000000"/>
                </a:solidFill>
                <a:effectLst/>
                <a:latin typeface="Times New Roman" panose="02020603050405020304" pitchFamily="18" charset="0"/>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4</a:t>
            </a:r>
            <a:r>
              <a:rPr lang="en-US" sz="1800" b="0" i="0" u="none" strike="noStrike" dirty="0">
                <a:solidFill>
                  <a:srgbClr val="000000"/>
                </a:solidFill>
                <a:effectLst/>
                <a:latin typeface="Times New Roman" panose="02020603050405020304" pitchFamily="18" charset="0"/>
              </a:rPr>
              <a:t>. The results show that "Adam" had much better results than other optimizers when calculating all 36 combinations. So we only use Adam as the optimizer for doing other scenarios. </a:t>
            </a:r>
            <a:endParaRPr lang="en-US" b="0" dirty="0">
              <a:effectLst/>
            </a:endParaRPr>
          </a:p>
          <a:p>
            <a:br>
              <a:rPr lang="en-US" dirty="0"/>
            </a:b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12" y="4360154"/>
            <a:ext cx="8890637" cy="249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6. Early Stopping</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453044" y="921869"/>
            <a:ext cx="11434156" cy="2554545"/>
          </a:xfrm>
          <a:prstGeom prst="rect">
            <a:avLst/>
          </a:prstGeom>
          <a:noFill/>
        </p:spPr>
        <p:txBody>
          <a:bodyPr wrap="square">
            <a:spAutoFit/>
          </a:bodyPr>
          <a:lstStyle/>
          <a:p>
            <a:pPr algn="just" rtl="0">
              <a:spcBef>
                <a:spcPts val="0"/>
              </a:spcBef>
              <a:spcAft>
                <a:spcPts val="0"/>
              </a:spcAft>
            </a:pPr>
            <a:r>
              <a:rPr lang="en-US" sz="2000" b="0" i="0" u="none" strike="noStrike" dirty="0">
                <a:solidFill>
                  <a:srgbClr val="000000"/>
                </a:solidFill>
                <a:effectLst/>
                <a:latin typeface="Times New Roman" panose="02020603050405020304" pitchFamily="18" charset="0"/>
              </a:rPr>
              <a:t>A major challenge in NN: Training time</a:t>
            </a:r>
            <a:endParaRPr lang="en-US" b="0" dirty="0">
              <a:effectLst/>
            </a:endParaRPr>
          </a:p>
          <a:p>
            <a:pPr marL="457200" algn="just"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Too little time = underfit </a:t>
            </a:r>
          </a:p>
          <a:p>
            <a:pPr marL="457200" algn="just"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Too much time = overfit</a:t>
            </a:r>
          </a:p>
          <a:p>
            <a:pPr algn="just"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Solution 1: </a:t>
            </a:r>
            <a:r>
              <a:rPr lang="en-US" sz="2000" b="0" i="0" u="none" strike="noStrike" dirty="0">
                <a:solidFill>
                  <a:srgbClr val="292929"/>
                </a:solidFill>
                <a:effectLst/>
                <a:latin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endParaRPr>
          </a:p>
          <a:p>
            <a:pPr marL="742950" lvl="1" indent="-285750" algn="just" rtl="0" fontAlgn="base">
              <a:spcBef>
                <a:spcPts val="0"/>
              </a:spcBef>
              <a:spcAft>
                <a:spcPts val="0"/>
              </a:spcAft>
              <a:buFont typeface="Arial" panose="020B0604020202020204" pitchFamily="34" charset="0"/>
              <a:buChar char="•"/>
            </a:pPr>
            <a:r>
              <a:rPr lang="en-US" sz="2000" b="0" i="0" u="none" strike="noStrike" dirty="0">
                <a:solidFill>
                  <a:srgbClr val="292929"/>
                </a:solidFill>
                <a:effectLst/>
                <a:latin typeface="Times New Roman" panose="02020603050405020304" pitchFamily="18" charset="0"/>
              </a:rPr>
              <a:t>To stop training as soon as the validation error reaches a minimum.</a:t>
            </a:r>
            <a:endParaRPr lang="en-US" sz="20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Solution 2 (for Stochastic and Mini-batch Gradient Descent): </a:t>
            </a:r>
            <a:endParaRPr lang="en-US" sz="2000" b="0" i="0" u="none" strike="noStrike" dirty="0">
              <a:solidFill>
                <a:srgbClr val="292929"/>
              </a:solidFill>
              <a:effectLst/>
              <a:latin typeface="Times New Roman" panose="02020603050405020304" pitchFamily="18" charset="0"/>
            </a:endParaRPr>
          </a:p>
          <a:p>
            <a:pPr marL="742950" lvl="1" indent="-285750" algn="just"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To stop only after the validation error has been above the minimum for some time (when you are confident that the model will not do any better).</a:t>
            </a:r>
            <a:endParaRPr lang="en-US" sz="2000" b="0" i="0" u="none" strike="noStrike" dirty="0">
              <a:solidFill>
                <a:srgbClr val="292929"/>
              </a:solidFill>
              <a:effectLst/>
              <a:latin typeface="Times New Roman" panose="02020603050405020304" pitchFamily="18" charset="0"/>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44" y="3725401"/>
            <a:ext cx="4786418" cy="3132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8041" y="3552483"/>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9194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2804</TotalTime>
  <Words>4021</Words>
  <Application>Microsoft Office PowerPoint</Application>
  <PresentationFormat>Widescreen</PresentationFormat>
  <Paragraphs>624</Paragraphs>
  <Slides>90</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-apple-system</vt: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Hyperparameter Optimization methods</vt:lpstr>
      <vt:lpstr>Hyperparameter vs. Hyperparameters</vt:lpstr>
      <vt:lpstr>Hyperparameters in neural networks</vt:lpstr>
      <vt:lpstr>HBatch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S</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29</cp:revision>
  <dcterms:created xsi:type="dcterms:W3CDTF">2023-07-12T20:54:41Z</dcterms:created>
  <dcterms:modified xsi:type="dcterms:W3CDTF">2023-08-05T03:24:44Z</dcterms:modified>
</cp:coreProperties>
</file>